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sldIdLst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2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EB737775-DAF6-4615-A3BC-B2C4F2F64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2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89006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228600"/>
            <a:ext cx="2870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8407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194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066800"/>
            <a:ext cx="4368800" cy="4724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626912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4800" y="1066800"/>
            <a:ext cx="4368800" cy="4724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2925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114808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091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5885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75022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4767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737775-DAF6-4615-A3BC-B2C4F2F642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890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618D0-031C-4E27-912E-FEF8ECFAFE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86A618D0-031C-4E27-912E-FEF8ECFAFE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1973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8490F2-8DC0-40A5-B594-233893DBD5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926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7523A-37A5-459C-B4CC-C63B94F038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60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4302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403795-D6C7-4BD1-B1F2-AD3B6CB95FB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2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B44946-5B4E-48FB-BAAE-EA195C5DE0B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36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23521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F09D78-C138-49C3-8E50-D2324464E2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073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0462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228600"/>
            <a:ext cx="28702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84074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34323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066800"/>
            <a:ext cx="4368800" cy="4724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41231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B98490F2-8DC0-40A5-B594-233893DBD5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37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04800" y="1066800"/>
            <a:ext cx="4368800" cy="4724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70221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228600"/>
            <a:ext cx="114808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80544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34945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278607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48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74174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4737541"/>
      </p:ext>
    </p:extLst>
  </p:cSld>
  <p:clrMapOvr>
    <a:masterClrMapping/>
  </p:clrMapOvr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12C0A5-4A9B-47D5-A32B-83A8DC8A5C1D}" type="datetimeFigureOut">
              <a:rPr lang="en-US" sz="2400">
                <a:solidFill>
                  <a:srgbClr val="000000"/>
                </a:solidFill>
                <a:latin typeface="Arial" charset="0"/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6/29/2018</a:t>
            </a:fld>
            <a:endParaRPr 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22AEAB-38FC-49AA-BE32-AF56E36B8E51}" type="slidenum">
              <a:rPr lang="en-US" sz="2400">
                <a:solidFill>
                  <a:srgbClr val="000000"/>
                </a:solidFill>
                <a:latin typeface="Arial" charset="0"/>
                <a:ea typeface="MS PGothic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2400" dirty="0">
              <a:solidFill>
                <a:srgbClr val="000000"/>
              </a:solidFill>
              <a:latin typeface="Arial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9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082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0800" y="1066800"/>
            <a:ext cx="2082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8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1367523A-37A5-459C-B4CC-C63B94F038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5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6483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46403795-D6C7-4BD1-B1F2-AD3B6CB95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28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79B44946-5B4E-48FB-BAAE-EA195C5DE0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0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7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80800" y="6397626"/>
            <a:ext cx="711200" cy="460375"/>
          </a:xfrm>
          <a:prstGeom prst="rect">
            <a:avLst/>
          </a:prstGeom>
        </p:spPr>
        <p:txBody>
          <a:bodyPr/>
          <a:lstStyle>
            <a:lvl1pPr algn="ctr">
              <a:defRPr sz="1600" b="0">
                <a:solidFill>
                  <a:srgbClr val="FFFFFF"/>
                </a:solidFill>
                <a:latin typeface="Georgia" pitchFamily="18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5BF09D78-C138-49C3-8E50-D2324464E2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38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1148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4368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04800" y="838200"/>
            <a:ext cx="11480800" cy="76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b="1">
              <a:solidFill>
                <a:srgbClr val="808080">
                  <a:lumMod val="20000"/>
                  <a:lumOff val="80000"/>
                </a:srgbClr>
              </a:solidFill>
              <a:latin typeface="Tahoma" pitchFamily="-111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18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40000"/>
        </a:spcBef>
        <a:spcAft>
          <a:spcPct val="0"/>
        </a:spcAft>
        <a:buChar char="•"/>
        <a:defRPr sz="2000">
          <a:solidFill>
            <a:srgbClr val="E6E6E6"/>
          </a:solidFill>
          <a:latin typeface="+mn-lt"/>
          <a:ea typeface="MS PGothic" pitchFamily="34" charset="-128"/>
          <a:cs typeface="+mn-cs"/>
        </a:defRPr>
      </a:lvl1pPr>
      <a:lvl2pPr marL="519113" indent="-1825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E6E6E6"/>
          </a:solidFill>
          <a:latin typeface="+mn-lt"/>
          <a:ea typeface="MS PGothic" pitchFamily="34" charset="-128"/>
        </a:defRPr>
      </a:lvl2pPr>
      <a:lvl3pPr marL="752475" indent="-1190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E6E6E6"/>
          </a:solidFill>
          <a:latin typeface="+mn-lt"/>
          <a:ea typeface="MS PGothic" pitchFamily="34" charset="-128"/>
        </a:defRPr>
      </a:lvl3pPr>
      <a:lvl4pPr marL="1027113" indent="-1603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E6E6E6"/>
          </a:solidFill>
          <a:latin typeface="+mn-lt"/>
          <a:ea typeface="MS PGothic" pitchFamily="34" charset="-128"/>
        </a:defRPr>
      </a:lvl4pPr>
      <a:lvl5pPr marL="1311275" indent="-1698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E6E6E6"/>
          </a:solidFill>
          <a:latin typeface="+mn-lt"/>
          <a:ea typeface="MS PGothic" pitchFamily="34" charset="-128"/>
        </a:defRPr>
      </a:lvl5pPr>
      <a:lvl6pPr marL="17684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2256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26828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1400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1148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4368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304800" y="838200"/>
            <a:ext cx="11480800" cy="76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b="1">
              <a:solidFill>
                <a:srgbClr val="808080">
                  <a:lumMod val="20000"/>
                  <a:lumOff val="80000"/>
                </a:srgbClr>
              </a:solidFill>
              <a:ea typeface="ＭＳ Ｐゴシック" pitchFamily="-11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1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  <p:sldLayoutId id="2147483696" r:id="rId18"/>
    <p:sldLayoutId id="2147483697" r:id="rId19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6E6E6"/>
          </a:solidFill>
          <a:latin typeface="Tahoma" pitchFamily="3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Tahoma" pitchFamily="34" charset="0"/>
        </a:defRPr>
      </a:lvl9pPr>
    </p:titleStyle>
    <p:bodyStyle>
      <a:lvl1pPr marL="222250" indent="-222250" algn="l" rtl="0" eaLnBrk="0" fontAlgn="base" hangingPunct="0">
        <a:spcBef>
          <a:spcPct val="40000"/>
        </a:spcBef>
        <a:spcAft>
          <a:spcPct val="0"/>
        </a:spcAft>
        <a:buChar char="•"/>
        <a:defRPr sz="2000">
          <a:solidFill>
            <a:srgbClr val="E6E6E6"/>
          </a:solidFill>
          <a:latin typeface="+mn-lt"/>
          <a:ea typeface="MS PGothic" pitchFamily="34" charset="-128"/>
          <a:cs typeface="+mn-cs"/>
        </a:defRPr>
      </a:lvl1pPr>
      <a:lvl2pPr marL="519113" indent="-18256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E6E6E6"/>
          </a:solidFill>
          <a:latin typeface="+mn-lt"/>
          <a:ea typeface="MS PGothic" pitchFamily="34" charset="-128"/>
        </a:defRPr>
      </a:lvl2pPr>
      <a:lvl3pPr marL="752475" indent="-11906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E6E6E6"/>
          </a:solidFill>
          <a:latin typeface="+mn-lt"/>
          <a:ea typeface="MS PGothic" pitchFamily="34" charset="-128"/>
        </a:defRPr>
      </a:lvl3pPr>
      <a:lvl4pPr marL="1027113" indent="-1603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E6E6E6"/>
          </a:solidFill>
          <a:latin typeface="+mn-lt"/>
          <a:ea typeface="MS PGothic" pitchFamily="34" charset="-128"/>
        </a:defRPr>
      </a:lvl4pPr>
      <a:lvl5pPr marL="1311275" indent="-1698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E6E6E6"/>
          </a:solidFill>
          <a:latin typeface="+mn-lt"/>
          <a:ea typeface="MS PGothic" pitchFamily="34" charset="-128"/>
        </a:defRPr>
      </a:lvl5pPr>
      <a:lvl6pPr marL="17684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6pPr>
      <a:lvl7pPr marL="22256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7pPr>
      <a:lvl8pPr marL="26828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8pPr>
      <a:lvl9pPr marL="3140075" indent="-169863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0"/>
            <a:ext cx="19812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Mountain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/>
              <a:t>View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747" y="0"/>
            <a:ext cx="695739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3352800" y="5105400"/>
            <a:ext cx="4876800" cy="30480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6"/>
          <p:cNvSpPr>
            <a:spLocks noGrp="1"/>
          </p:cNvSpPr>
          <p:nvPr>
            <p:ph type="title"/>
          </p:nvPr>
        </p:nvSpPr>
        <p:spPr>
          <a:xfrm>
            <a:off x="1752600" y="228600"/>
            <a:ext cx="8610600" cy="685800"/>
          </a:xfrm>
        </p:spPr>
        <p:txBody>
          <a:bodyPr/>
          <a:lstStyle/>
          <a:p>
            <a:pPr algn="r"/>
            <a:r>
              <a:rPr lang="en-US" sz="3200" dirty="0">
                <a:solidFill>
                  <a:schemeClr val="tx1"/>
                </a:solidFill>
              </a:rPr>
              <a:t>Case Study: North </a:t>
            </a:r>
            <a:r>
              <a:rPr lang="en-US" sz="3200" dirty="0" err="1">
                <a:solidFill>
                  <a:schemeClr val="tx1"/>
                </a:solidFill>
              </a:rPr>
              <a:t>Bayshore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66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media.bizj.us/view/img/5167551/111thnobayshore2380110sjbiz*750xx7360-4140-0-3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455" y="938038"/>
            <a:ext cx="9218100" cy="5174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065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14400"/>
            <a:ext cx="7696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b</a:t>
            </a:r>
            <a:r>
              <a:rPr lang="en-US" sz="2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usiness</a:t>
            </a: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case: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Saved land and construction costs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relations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recruitment and retention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productivity</a:t>
            </a:r>
          </a:p>
          <a:p>
            <a:pPr>
              <a:defRPr/>
            </a:pP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business case: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traffic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economic development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Happier citizens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2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6764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FFFFFF"/>
                </a:solidFill>
                <a:latin typeface="Tahoma"/>
              </a:rPr>
              <a:t>Then why is Real TDM </a:t>
            </a:r>
          </a:p>
          <a:p>
            <a:pPr algn="ctr">
              <a:defRPr/>
            </a:pPr>
            <a:r>
              <a:rPr lang="en-US" sz="7200" b="1" dirty="0">
                <a:solidFill>
                  <a:srgbClr val="FFFFFF"/>
                </a:solidFill>
                <a:latin typeface="Tahoma"/>
              </a:rPr>
              <a:t>Illegal?</a:t>
            </a:r>
          </a:p>
        </p:txBody>
      </p:sp>
    </p:spTree>
    <p:extLst>
      <p:ext uri="{BB962C8B-B14F-4D97-AF65-F5344CB8AC3E}">
        <p14:creationId xmlns:p14="http://schemas.microsoft.com/office/powerpoint/2010/main" val="345679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914400"/>
            <a:ext cx="7696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TDM requires cities: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 minimum parking requirements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parking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use density control as traffic management proxy: cap trips directly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Reward best players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size roads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roads be walkable and </a:t>
            </a:r>
            <a:r>
              <a:rPr lang="en-US" sz="2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bikeable</a:t>
            </a: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 performance measurements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 and report on data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43355"/>
      </p:ext>
    </p:extLst>
  </p:cSld>
  <p:clrMapOvr>
    <a:masterClrMapping/>
  </p:clrMapOvr>
</p:sld>
</file>

<file path=ppt/theme/theme1.xml><?xml version="1.0" encoding="utf-8"?>
<a:theme xmlns:a="http://schemas.openxmlformats.org/drawingml/2006/main" name="5_PRESENTATION temp 03 aqua">
  <a:themeElements>
    <a:clrScheme name="">
      <a:dk1>
        <a:srgbClr val="000000"/>
      </a:dk1>
      <a:lt1>
        <a:srgbClr val="FFE8D1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2E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 temp 03 aqu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SENTATION temp 03 aqu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 03 aqu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RESENTATION temp 03 aqua">
  <a:themeElements>
    <a:clrScheme name="">
      <a:dk1>
        <a:srgbClr val="000000"/>
      </a:dk1>
      <a:lt1>
        <a:srgbClr val="FFE8D1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2E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 temp 03 aqu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SENTATION temp 03 aqu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temp 03 aqu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temp 03 aqu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MS PGothic</vt:lpstr>
      <vt:lpstr>Arial</vt:lpstr>
      <vt:lpstr>Georgia</vt:lpstr>
      <vt:lpstr>Tahoma</vt:lpstr>
      <vt:lpstr>5_PRESENTATION temp 03 aqua</vt:lpstr>
      <vt:lpstr>2_PRESENTATION temp 03 aqua</vt:lpstr>
      <vt:lpstr>Case Study: North Bayshore</vt:lpstr>
      <vt:lpstr>PowerPoint Presentation</vt:lpstr>
      <vt:lpstr>PowerPoint Presentation</vt:lpstr>
      <vt:lpstr>PowerPoint Presentation</vt:lpstr>
      <vt:lpstr>PowerPoint Presentation</vt:lpstr>
    </vt:vector>
  </TitlesOfParts>
  <Company>Perkins+Will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Study: North Bayshore</dc:title>
  <dc:creator>Tumlin, Jeffrey</dc:creator>
  <cp:lastModifiedBy>Judy Walton</cp:lastModifiedBy>
  <cp:revision>2</cp:revision>
  <dcterms:created xsi:type="dcterms:W3CDTF">2018-06-14T22:43:19Z</dcterms:created>
  <dcterms:modified xsi:type="dcterms:W3CDTF">2018-06-29T13:41:31Z</dcterms:modified>
</cp:coreProperties>
</file>