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4" r:id="rId3"/>
    <p:sldId id="265" r:id="rId4"/>
    <p:sldId id="267" r:id="rId5"/>
    <p:sldId id="266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3" autoAdjust="0"/>
    <p:restoredTop sz="94660"/>
  </p:normalViewPr>
  <p:slideViewPr>
    <p:cSldViewPr snapToGrid="0">
      <p:cViewPr varScale="1">
        <p:scale>
          <a:sx n="54" d="100"/>
          <a:sy n="54" d="100"/>
        </p:scale>
        <p:origin x="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E55C-260E-4E17-8B77-56D68FB65563}" type="datetime1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8A67-4EC4-1648-B0C1-6523FDEFFC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20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DB812-AC54-4C81-B935-D5E7FB87C446}" type="datetime1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8A67-4EC4-1648-B0C1-6523FDEFFC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95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F7C4-566C-4F32-B532-3A8143DB95B0}" type="datetime1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8A67-4EC4-1648-B0C1-6523FDEFFC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3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9E92-6725-492F-9916-88D3CD2D15CC}" type="datetime1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8A67-4EC4-1648-B0C1-6523FDEFFC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62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593B-C31B-4401-A3DB-9B854886F427}" type="datetime1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8A67-4EC4-1648-B0C1-6523FDEFFC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0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7B42-44D2-4888-A363-74AAAAB608C6}" type="datetime1">
              <a:rPr lang="en-US" smtClean="0"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8A67-4EC4-1648-B0C1-6523FDEFFC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47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A0E3-D2B7-4B05-BDAA-C36D4DA07B0E}" type="datetime1">
              <a:rPr lang="en-US" smtClean="0"/>
              <a:t>6/13/2018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8A67-4EC4-1648-B0C1-6523FDEFFC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595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28B3-419F-4D44-8638-23142F5F0707}" type="datetime1">
              <a:rPr lang="en-US" smtClean="0"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8A67-4EC4-1648-B0C1-6523FDEFFC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391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A48E-20F9-4375-98A5-254E6733C522}" type="datetime1">
              <a:rPr lang="en-US" smtClean="0"/>
              <a:t>6/13/2018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8A67-4EC4-1648-B0C1-6523FDEFFC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98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0EAF-AB48-4D5F-843C-B31C38762001}" type="datetime1">
              <a:rPr lang="en-US" smtClean="0"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8A67-4EC4-1648-B0C1-6523FDEFFC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43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843A-D426-4E70-A554-94EE2E49FFDC}" type="datetime1">
              <a:rPr lang="en-US" smtClean="0"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8A67-4EC4-1648-B0C1-6523FDEFFC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8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EF933-1661-4347-A7AE-4DCBCE00AA97}" type="datetime1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28A67-4EC4-1648-B0C1-6523FDEFFC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92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07923" y="596012"/>
            <a:ext cx="7929544" cy="821154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ScalaSansLF-Bold"/>
                <a:cs typeface="ScalaSansLF-Bold"/>
              </a:rPr>
              <a:t>Sponsorship of U-Pass and </a:t>
            </a:r>
            <a:br>
              <a:rPr lang="en-US" sz="4000" dirty="0">
                <a:latin typeface="ScalaSansLF-Bold"/>
                <a:cs typeface="ScalaSansLF-Bold"/>
              </a:rPr>
            </a:br>
            <a:r>
              <a:rPr lang="en-US" sz="4000" dirty="0">
                <a:latin typeface="ScalaSansLF-Bold"/>
                <a:cs typeface="ScalaSansLF-Bold"/>
              </a:rPr>
              <a:t>Specialized Pass Programs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187" y="2235503"/>
            <a:ext cx="9807677" cy="155113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Devon Deming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Los Angeles County Metropolitan 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Transportation Authority (LA Metro)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sz="3000" dirty="0">
              <a:solidFill>
                <a:schemeClr val="bg1"/>
              </a:solidFill>
              <a:latin typeface="ScalaSansLF-Italic"/>
              <a:cs typeface="ScalaSansLF-Ital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9528A67-4EC4-1648-B0C1-6523FDEFFC68}" type="slidenum">
              <a:rPr lang="en-US" b="1">
                <a:solidFill>
                  <a:prstClr val="black"/>
                </a:solidFill>
                <a:latin typeface="Calibri"/>
              </a:rPr>
              <a:pPr defTabSz="457200"/>
              <a:t>1</a:t>
            </a:fld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E7E6BE1-0804-4FA9-93A8-88CD49205070}"/>
              </a:ext>
            </a:extLst>
          </p:cNvPr>
          <p:cNvSpPr txBox="1">
            <a:spLocks/>
          </p:cNvSpPr>
          <p:nvPr/>
        </p:nvSpPr>
        <p:spPr>
          <a:xfrm>
            <a:off x="555523" y="3786637"/>
            <a:ext cx="4424517" cy="9290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tx1"/>
                </a:solidFill>
              </a:rPr>
              <a:t>demingd@metro.net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(213) 922-7957</a:t>
            </a:r>
          </a:p>
          <a:p>
            <a:pPr algn="l"/>
            <a:endParaRPr lang="en-US" sz="3000" b="1" dirty="0">
              <a:solidFill>
                <a:schemeClr val="bg1"/>
              </a:solidFill>
              <a:latin typeface="ScalaSansLF-Italic"/>
              <a:cs typeface="ScalaSansLF-Italic"/>
            </a:endParaRPr>
          </a:p>
        </p:txBody>
      </p:sp>
    </p:spTree>
    <p:extLst>
      <p:ext uri="{BB962C8B-B14F-4D97-AF65-F5344CB8AC3E}">
        <p14:creationId xmlns:p14="http://schemas.microsoft.com/office/powerpoint/2010/main" val="4140294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9722" y="889843"/>
            <a:ext cx="110125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 fontAlgn="base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latin typeface="Calibri"/>
              </a:rPr>
              <a:t>Metro manages U-Pass and Specialized Pass Programs to increase transit Ridership and reduce traffic congestion</a:t>
            </a:r>
          </a:p>
          <a:p>
            <a:pPr defTabSz="457200" fontAlgn="base"/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342900" indent="-342900" defTabSz="457200" fontAlgn="base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latin typeface="Calibri"/>
              </a:rPr>
              <a:t>Pass programs utilize partnerships with schools, businesses, and organizations to distribute annual passes paid per year or boarding:</a:t>
            </a:r>
          </a:p>
          <a:p>
            <a:pPr lvl="3" defTabSz="457200" fontAlgn="base"/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1714500" lvl="3" indent="-342900" defTabSz="457200" fontAlgn="base"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prstClr val="black"/>
                </a:solidFill>
                <a:latin typeface="Calibri"/>
              </a:rPr>
              <a:t>Universal College Student Pass (U-Pass)</a:t>
            </a:r>
          </a:p>
          <a:p>
            <a:pPr marL="1714500" lvl="3" indent="-342900" defTabSz="457200" fontAlgn="base"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prstClr val="black"/>
                </a:solidFill>
                <a:latin typeface="Calibri"/>
              </a:rPr>
              <a:t>Residential Transit Access Pass (RTAP)</a:t>
            </a:r>
          </a:p>
          <a:p>
            <a:pPr marL="1714500" lvl="3" indent="-342900" defTabSz="457200" fontAlgn="base"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prstClr val="black"/>
                </a:solidFill>
                <a:latin typeface="Calibri"/>
              </a:rPr>
              <a:t>Employer Annual Pass Program (EAPP)</a:t>
            </a:r>
          </a:p>
          <a:p>
            <a:pPr marL="1714500" lvl="3" indent="-342900" defTabSz="457200" fontAlgn="base"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prstClr val="black"/>
                </a:solidFill>
                <a:latin typeface="Calibri"/>
              </a:rPr>
              <a:t>Youth on the Move (YOTM) Foster Youth Program</a:t>
            </a:r>
          </a:p>
          <a:p>
            <a:pPr defTabSz="457200" fontAlgn="base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1"/>
            <a:ext cx="7120750" cy="748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prstClr val="white"/>
                </a:solidFill>
                <a:latin typeface="ScalaSansLF-Bold"/>
                <a:cs typeface="ScalaSansLF-Bold"/>
              </a:rPr>
              <a:t>Project Description</a:t>
            </a:r>
            <a:r>
              <a:rPr lang="en-US" sz="3000" dirty="0">
                <a:solidFill>
                  <a:prstClr val="white"/>
                </a:solidFill>
                <a:latin typeface="ScalaSansLF-Bold"/>
                <a:cs typeface="ScalaSansLF-Bold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9528A67-4EC4-1648-B0C1-6523FDEFFC68}" type="slidenum">
              <a:rPr lang="en-US" b="1">
                <a:solidFill>
                  <a:prstClr val="black"/>
                </a:solidFill>
                <a:latin typeface="Calibri"/>
              </a:rPr>
              <a:pPr defTabSz="457200"/>
              <a:t>2</a:t>
            </a:fld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77DA77-6E86-4680-9A58-053E3742C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830" y="5604387"/>
            <a:ext cx="1847770" cy="1059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1EEEC9-E677-4643-A167-B8512EB8D4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93" t="25557" r="29950" b="27539"/>
          <a:stretch/>
        </p:blipFill>
        <p:spPr>
          <a:xfrm>
            <a:off x="9061979" y="5604387"/>
            <a:ext cx="1899062" cy="107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88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0" y="1"/>
            <a:ext cx="7120750" cy="748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prstClr val="white"/>
                </a:solidFill>
                <a:latin typeface="ScalaSansLF-Bold"/>
                <a:cs typeface="ScalaSansLF-Bold"/>
              </a:rPr>
              <a:t>Projected VMT Reduction</a:t>
            </a:r>
            <a:r>
              <a:rPr lang="en-US" sz="3000" dirty="0">
                <a:solidFill>
                  <a:prstClr val="white"/>
                </a:solidFill>
                <a:latin typeface="ScalaSansLF-Bold"/>
                <a:cs typeface="ScalaSansLF-Bold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9528A67-4EC4-1648-B0C1-6523FDEFFC68}" type="slidenum">
              <a:rPr lang="en-US" b="1">
                <a:solidFill>
                  <a:prstClr val="black"/>
                </a:solidFill>
                <a:latin typeface="Calibri"/>
              </a:rPr>
              <a:pPr defTabSz="457200"/>
              <a:t>3</a:t>
            </a:fld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0540F4-B4FD-450A-952D-6666D0118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764675"/>
              </p:ext>
            </p:extLst>
          </p:nvPr>
        </p:nvGraphicFramePr>
        <p:xfrm>
          <a:off x="443948" y="1371600"/>
          <a:ext cx="11304103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029">
                  <a:extLst>
                    <a:ext uri="{9D8B030D-6E8A-4147-A177-3AD203B41FA5}">
                      <a16:colId xmlns:a16="http://schemas.microsoft.com/office/drawing/2014/main" val="3879974365"/>
                    </a:ext>
                  </a:extLst>
                </a:gridCol>
                <a:gridCol w="3945422">
                  <a:extLst>
                    <a:ext uri="{9D8B030D-6E8A-4147-A177-3AD203B41FA5}">
                      <a16:colId xmlns:a16="http://schemas.microsoft.com/office/drawing/2014/main" val="1174502491"/>
                    </a:ext>
                  </a:extLst>
                </a:gridCol>
                <a:gridCol w="5499652">
                  <a:extLst>
                    <a:ext uri="{9D8B030D-6E8A-4147-A177-3AD203B41FA5}">
                      <a16:colId xmlns:a16="http://schemas.microsoft.com/office/drawing/2014/main" val="30853600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Annual VMT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Calculation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087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U-Pass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Up to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 million per school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2,200 participants x 10 boardings per week x 52 weeks x  4.73 miles per boarding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475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RTAP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1,589 per pass</a:t>
                      </a:r>
                    </a:p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(816,746 for 514 total passes)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trips per month x 12 months x 4.73 miles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1,589 per pass</a:t>
                      </a:r>
                    </a:p>
                    <a:p>
                      <a:r>
                        <a:rPr lang="en-US" sz="2400" dirty="0"/>
                        <a:t>(26 million for 16,455 passes)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trips per month x 12 months x 4.73 miles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802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YOTM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1,703 per pass</a:t>
                      </a:r>
                    </a:p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(1.6 Million for 945 passes)</a:t>
                      </a:r>
                    </a:p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(30 Million for pilot program)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trips per month x 12 months x 4.73 miles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640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967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9569" y="1016347"/>
            <a:ext cx="1147286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 fontAlgn="base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</a:rPr>
              <a:t>Computation of the average trip length (miles) is accomplished by dividing the sum of the passenger miles by the sum of the boardings for the same period:</a:t>
            </a:r>
          </a:p>
          <a:p>
            <a:pPr marL="342900" lvl="0" indent="-342900" defTabSz="457200" fontAlgn="base"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</a:endParaRPr>
          </a:p>
          <a:p>
            <a:pPr marL="1714500" lvl="3" indent="-342900" defTabSz="457200" fontAlgn="base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</a:rPr>
              <a:t>Total Monthly Passenger Miles July 17 through April 18 = 1,542,353,302</a:t>
            </a:r>
          </a:p>
          <a:p>
            <a:pPr marL="1714500" lvl="3" indent="-342900" defTabSz="457200" fontAlgn="base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</a:rPr>
              <a:t>Total Monthly boardings July 17 through April 18 = 326,135,296</a:t>
            </a:r>
          </a:p>
          <a:p>
            <a:pPr marL="1714500" lvl="3" indent="-342900" defTabSz="457200" fontAlgn="base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</a:rPr>
              <a:t>Current fiscal year to date the average trip length is 4.73 miles</a:t>
            </a:r>
          </a:p>
          <a:p>
            <a:pPr lvl="1" defTabSz="457200" fontAlgn="base"/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Average weekly boardings and average cost per boarding are calculated based on actual boarding date from each program.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prstClr val="black"/>
                </a:solidFill>
                <a:latin typeface="Calibri"/>
              </a:rPr>
              <a:t>Average cost per boarding x average trip length (4.73) = cost per mile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1"/>
            <a:ext cx="7120750" cy="748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3200" b="1" dirty="0">
                <a:solidFill>
                  <a:schemeClr val="bg1"/>
                </a:solidFill>
              </a:rPr>
              <a:t>Evidentiary Basis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calaSansLF-Bold"/>
              <a:cs typeface="ScalaSansLF-Bold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28A67-4EC4-1648-B0C1-6523FDEFFC68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978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0" y="1"/>
            <a:ext cx="7120750" cy="748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prstClr val="white"/>
                </a:solidFill>
                <a:latin typeface="ScalaSansLF-Bold"/>
                <a:cs typeface="ScalaSansLF-Bold"/>
              </a:rPr>
              <a:t>Payment Required</a:t>
            </a:r>
            <a:r>
              <a:rPr lang="en-US" sz="3000" dirty="0">
                <a:solidFill>
                  <a:prstClr val="white"/>
                </a:solidFill>
                <a:latin typeface="ScalaSansLF-Bold"/>
                <a:cs typeface="ScalaSansLF-Bold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9528A67-4EC4-1648-B0C1-6523FDEFFC68}" type="slidenum">
              <a:rPr lang="en-US" b="1">
                <a:solidFill>
                  <a:prstClr val="black"/>
                </a:solidFill>
                <a:latin typeface="Calibri"/>
              </a:rPr>
              <a:pPr defTabSz="457200"/>
              <a:t>5</a:t>
            </a:fld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CFF65D-E954-4B88-AD8A-D75339B20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415870"/>
              </p:ext>
            </p:extLst>
          </p:nvPr>
        </p:nvGraphicFramePr>
        <p:xfrm>
          <a:off x="330993" y="1991140"/>
          <a:ext cx="11530013" cy="28757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5054">
                  <a:extLst>
                    <a:ext uri="{9D8B030D-6E8A-4147-A177-3AD203B41FA5}">
                      <a16:colId xmlns:a16="http://schemas.microsoft.com/office/drawing/2014/main" val="3871188040"/>
                    </a:ext>
                  </a:extLst>
                </a:gridCol>
                <a:gridCol w="1941897">
                  <a:extLst>
                    <a:ext uri="{9D8B030D-6E8A-4147-A177-3AD203B41FA5}">
                      <a16:colId xmlns:a16="http://schemas.microsoft.com/office/drawing/2014/main" val="848218417"/>
                    </a:ext>
                  </a:extLst>
                </a:gridCol>
                <a:gridCol w="1699160">
                  <a:extLst>
                    <a:ext uri="{9D8B030D-6E8A-4147-A177-3AD203B41FA5}">
                      <a16:colId xmlns:a16="http://schemas.microsoft.com/office/drawing/2014/main" val="2872895804"/>
                    </a:ext>
                  </a:extLst>
                </a:gridCol>
                <a:gridCol w="6553902">
                  <a:extLst>
                    <a:ext uri="{9D8B030D-6E8A-4147-A177-3AD203B41FA5}">
                      <a16:colId xmlns:a16="http://schemas.microsoft.com/office/drawing/2014/main" val="943451628"/>
                    </a:ext>
                  </a:extLst>
                </a:gridCol>
              </a:tblGrid>
              <a:tr h="4108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Program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Calculation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409684"/>
                  </a:ext>
                </a:extLst>
              </a:tr>
              <a:tr h="4108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ATAP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RTAP or EAPP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$0.76/mile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$1200 divided by (28 trips * 4.73 miles * 12 mos.)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2396943"/>
                  </a:ext>
                </a:extLst>
              </a:tr>
              <a:tr h="4108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EZ ATAP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RTAP or EAPP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$0.83/mile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$1320 divided by (28 trips * 4.73 miles * 12 mos.)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9849329"/>
                  </a:ext>
                </a:extLst>
              </a:tr>
              <a:tr h="4108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Senior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RTAP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$0.15/mile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$240 divided by (28 trips * 4.73 miles 12 mos.)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1444958"/>
                  </a:ext>
                </a:extLst>
              </a:tr>
              <a:tr h="410817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E-Pass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EAPP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$0.30/mile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$1.40 per boarding divided by 4.73 miles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1637433"/>
                  </a:ext>
                </a:extLst>
              </a:tr>
              <a:tr h="410817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YOTM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Existing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$0.65/mile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$1,101.38 divided by (30 trips * 4.73 miles 12 mos.)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5580957"/>
                  </a:ext>
                </a:extLst>
              </a:tr>
              <a:tr h="410817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YOTM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Pilot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$0.09/mile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$0.42 per boarding divided by 4.73 miles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8514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337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0" y="1"/>
            <a:ext cx="7120750" cy="748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3200" dirty="0">
                <a:solidFill>
                  <a:prstClr val="white"/>
                </a:solidFill>
                <a:latin typeface="ScalaSansLF-Bold"/>
                <a:cs typeface="ScalaSansLF-Bold"/>
              </a:rPr>
              <a:t>Types of Entities Interested</a:t>
            </a:r>
            <a:endParaRPr lang="en-US" sz="3000" dirty="0">
              <a:solidFill>
                <a:schemeClr val="bg1"/>
              </a:solidFill>
              <a:latin typeface="ScalaSansLF-Bold"/>
              <a:cs typeface="ScalaSansLF-Bold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9528A67-4EC4-1648-B0C1-6523FDEFFC68}" type="slidenum">
              <a:rPr lang="en-US" b="1">
                <a:solidFill>
                  <a:prstClr val="black"/>
                </a:solidFill>
                <a:latin typeface="Calibri"/>
              </a:rPr>
              <a:pPr defTabSz="457200"/>
              <a:t>6</a:t>
            </a:fld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2533997-BF5B-4334-8E04-4BBD4C0DF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682815"/>
              </p:ext>
            </p:extLst>
          </p:nvPr>
        </p:nvGraphicFramePr>
        <p:xfrm>
          <a:off x="764381" y="1143000"/>
          <a:ext cx="10663238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551">
                  <a:extLst>
                    <a:ext uri="{9D8B030D-6E8A-4147-A177-3AD203B41FA5}">
                      <a16:colId xmlns:a16="http://schemas.microsoft.com/office/drawing/2014/main" val="3542873639"/>
                    </a:ext>
                  </a:extLst>
                </a:gridCol>
                <a:gridCol w="8717687">
                  <a:extLst>
                    <a:ext uri="{9D8B030D-6E8A-4147-A177-3AD203B41FA5}">
                      <a16:colId xmlns:a16="http://schemas.microsoft.com/office/drawing/2014/main" val="309739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Pass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Entities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433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U-Pass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School or development near a 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234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RTAP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Residential development or project adjacent to residential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101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EAPP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Business who is also developer or working with developer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883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YOTM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Project adjacent to a school or that wants to impact youth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073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2273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463</Words>
  <Application>Microsoft Office PowerPoint</Application>
  <PresentationFormat>Widescreen</PresentationFormat>
  <Paragraphs>91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ScalaSansLF-Bold</vt:lpstr>
      <vt:lpstr>ScalaSansLF-Italic</vt:lpstr>
      <vt:lpstr>Wingdings</vt:lpstr>
      <vt:lpstr>1_Office Theme</vt:lpstr>
      <vt:lpstr>Sponsorship of U-Pass and  Specialized Pass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</dc:title>
  <dc:creator>Judy Walton</dc:creator>
  <cp:lastModifiedBy>Judy Walton</cp:lastModifiedBy>
  <cp:revision>23</cp:revision>
  <dcterms:created xsi:type="dcterms:W3CDTF">2018-06-11T20:37:05Z</dcterms:created>
  <dcterms:modified xsi:type="dcterms:W3CDTF">2018-06-14T06:21:03Z</dcterms:modified>
</cp:coreProperties>
</file>