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4660"/>
  </p:normalViewPr>
  <p:slideViewPr>
    <p:cSldViewPr snapToGrid="0">
      <p:cViewPr varScale="1">
        <p:scale>
          <a:sx n="54" d="100"/>
          <a:sy n="54" d="100"/>
        </p:scale>
        <p:origin x="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B497-ACF5-4A16-9C04-A7F765D30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162EE2-29AE-4E27-8358-F4B285C75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109C0-0A66-4116-A555-0872D08A2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C47-86E2-4F3D-90FF-1BCF30973902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CC1BF-62ED-473B-8C29-8CA1B8FEF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D8DB0-5C85-4FAA-9452-47CE5547F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178-4024-4C12-8D2A-49F3FD7C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6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C8E05-8D4D-4342-932A-BE427C1EA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F79326-95A6-4EB5-8344-AEFEEDA06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33251-DFC3-42DA-B189-77A31AC7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C47-86E2-4F3D-90FF-1BCF30973902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690A7-8F67-45BB-A77A-FD184878C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4CF96-A480-4D03-8028-668ADDF6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178-4024-4C12-8D2A-49F3FD7C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0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B267D8-6233-4584-AA30-8B6507509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18B56B-3F14-4AC0-9BD1-97511C8E5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70F3B-791E-4594-A92D-46A65B1E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C47-86E2-4F3D-90FF-1BCF30973902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0A745-F44D-409E-9DD2-C3D402CFC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FD63B-BBCD-42E2-A290-E54A03AF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178-4024-4C12-8D2A-49F3FD7C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2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CBAD7-8C92-4DD3-B341-3DBD281EA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095E3-AECF-4981-BC96-5A49855D3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74C14-0850-43E3-9BBA-2EB1E61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C47-86E2-4F3D-90FF-1BCF30973902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36907-349E-4E7A-999D-3C78A83DD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0B2C8-8F4E-4810-A3FC-21AA2FE8C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178-4024-4C12-8D2A-49F3FD7C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0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FA012-8F4F-47E7-995A-2F9C48910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2E408-F8F9-48F5-B34A-21C4283C4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C4977-D9AD-4D8E-A314-06D8D192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C47-86E2-4F3D-90FF-1BCF30973902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9D598-CED3-4A8A-9E08-1D03120C7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F7E21-26CE-4828-B481-80F61D81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178-4024-4C12-8D2A-49F3FD7C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1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7DA78-787E-4858-8EFF-C3F754444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BC324-3A6B-4540-AA9A-CB7447F44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239A9-7E7E-4DD4-BE80-53DBA063B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B9D70-385C-4EE2-A534-4C87604F0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C47-86E2-4F3D-90FF-1BCF30973902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D66AC-6EF0-40BD-B95B-47737DCFC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3F67C-1D13-46BA-BF22-E6DC4F75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178-4024-4C12-8D2A-49F3FD7C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0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FEAE7-EE58-4E13-9CDB-0F413646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7D0E3-5D9C-4186-B898-E0A85FAC5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DD2C4-96D7-4E9C-A308-5CD69BBA71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85FE47-398A-4362-B7B4-9D3485E026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3E9792-F631-4975-ACF0-EA6919FB3D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64C4B3-AB37-49ED-A09C-76E671BC0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C47-86E2-4F3D-90FF-1BCF30973902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2F74F8-BA21-4B4A-8FDA-CADE17D7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A69284-4614-4CC5-B7E5-7D11E08A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178-4024-4C12-8D2A-49F3FD7C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6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ECF21-67AD-43AF-B368-D07EE3AF9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37DA4-51D4-41D9-953D-59A4E751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C47-86E2-4F3D-90FF-1BCF30973902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9AE7A5-BDD7-4BE0-9AD1-F65364686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AB5B32-68BA-4761-A615-CDA09D6E0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178-4024-4C12-8D2A-49F3FD7C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7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700954-2C33-4D24-9F3B-3A9F300EB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C47-86E2-4F3D-90FF-1BCF30973902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C700C6-6E91-4362-9546-98F05F09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2C850-70AE-4CFE-A9BA-6C779F1B9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178-4024-4C12-8D2A-49F3FD7C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0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A905E-8E61-40FC-9D06-07CACF67C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F0A0E-656E-4C3F-B560-BD35476DC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34DE-9AD3-4027-A038-AC0B1FEE0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17CA7-8AE8-4DAA-9135-9F3B20771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C47-86E2-4F3D-90FF-1BCF30973902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35E7D-5142-4C3C-B43A-35C68A3B1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AB052-E6EF-40AF-B3E4-8BCE69CE5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178-4024-4C12-8D2A-49F3FD7C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8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76E07-C453-4322-9EE0-40DF9B567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D4FB9C-A273-4774-94D1-0EA23C97C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79801-900B-4A5B-88C5-FC5AC3606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94A6B0-649E-46E6-AA6F-65AFD407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9C47-86E2-4F3D-90FF-1BCF30973902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D0709-31BB-4B49-9D47-D0762B6E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27C53-D6A7-4B35-A94D-C7E29EE71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9178-4024-4C12-8D2A-49F3FD7C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0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4694CE-5601-438A-AE6C-04EED1BFC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093"/>
            <a:ext cx="10515600" cy="732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F3FA4-D24A-4330-BD6B-5CC31EED3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592" y="1014984"/>
            <a:ext cx="11189208" cy="5161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5CF44-AF05-416C-A576-C13B48687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69C47-86E2-4F3D-90FF-1BCF30973902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612F3-A702-426B-96DF-F557EAAA8A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52459-2B4E-44A9-AD5D-1F972185F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C9178-4024-4C12-8D2A-49F3FD7C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30570-9383-4C63-8995-080D67F152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" y="628587"/>
            <a:ext cx="11594592" cy="2387600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New office development agreement requiring 50% SOV </a:t>
            </a:r>
            <a:br>
              <a:rPr lang="en-US" sz="4000" b="1" dirty="0"/>
            </a:br>
            <a:r>
              <a:rPr lang="en-US" sz="4000" b="1" dirty="0"/>
              <a:t>via zero-cost-to-employer carrot/stick policy</a:t>
            </a:r>
            <a:br>
              <a:rPr lang="en-US" sz="4000" b="1" dirty="0"/>
            </a:br>
            <a:r>
              <a:rPr lang="en-US" sz="4000" b="1" dirty="0"/>
              <a:t>called Fair Value Commuting (FVC)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8439D-58B3-447D-99EF-FDBF6724EF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842510"/>
          </a:xfrm>
        </p:spPr>
        <p:txBody>
          <a:bodyPr>
            <a:normAutofit/>
          </a:bodyPr>
          <a:lstStyle/>
          <a:p>
            <a:r>
              <a:rPr lang="en-US" sz="2800" dirty="0"/>
              <a:t>Steve Raney, Joint Venture Silicon Valley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Related to Jeff </a:t>
            </a:r>
            <a:r>
              <a:rPr lang="en-US" sz="2800" dirty="0" err="1"/>
              <a:t>Tumlin</a:t>
            </a:r>
            <a:r>
              <a:rPr lang="en-US" sz="2800" dirty="0"/>
              <a:t> / North Bayshore</a:t>
            </a:r>
          </a:p>
        </p:txBody>
      </p:sp>
      <p:pic>
        <p:nvPicPr>
          <p:cNvPr id="1026" name="Picture 2" descr="Image result for joint venture silicon valley logo">
            <a:extLst>
              <a:ext uri="{FF2B5EF4-FFF2-40B4-BE49-F238E27FC236}">
                <a16:creationId xmlns:a16="http://schemas.microsoft.com/office/drawing/2014/main" id="{5055437D-6D89-4AFE-A0F8-F375DF1B3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69664" y="4056340"/>
            <a:ext cx="3781615" cy="94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468188B-D39E-4332-939F-75B1772DE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9134" y="2633154"/>
            <a:ext cx="1643209" cy="381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69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74D7C-C055-4812-A9B9-A575DD37D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381"/>
            <a:ext cx="10515600" cy="68643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BCE1B-9DA5-4C33-AF7F-A656FA4F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923544"/>
            <a:ext cx="8650224" cy="5253419"/>
          </a:xfrm>
        </p:spPr>
        <p:txBody>
          <a:bodyPr/>
          <a:lstStyle/>
          <a:p>
            <a:r>
              <a:rPr lang="en-US" dirty="0"/>
              <a:t>Entitle office project </a:t>
            </a:r>
            <a:r>
              <a:rPr lang="en-US" dirty="0">
                <a:sym typeface="Wingdings" panose="05000000000000000000" pitchFamily="2" charset="2"/>
              </a:rPr>
              <a:t> developer agrees to lower SOV</a:t>
            </a:r>
          </a:p>
          <a:p>
            <a:r>
              <a:rPr lang="en-US" dirty="0">
                <a:sym typeface="Wingdings" panose="05000000000000000000" pitchFamily="2" charset="2"/>
              </a:rPr>
              <a:t>Performance-based, declining SOV cap</a:t>
            </a:r>
          </a:p>
          <a:p>
            <a:r>
              <a:rPr lang="en-US" dirty="0">
                <a:sym typeface="Wingdings" panose="05000000000000000000" pitchFamily="2" charset="2"/>
              </a:rPr>
              <a:t>Non-compliance  no-cost-to-employer SOV feebate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Fee on SOV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Rebate to non-SOV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Vendor takes 15% of revenue.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D4AD33-6257-4C33-B819-DB86AF9A83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06440" y="2433344"/>
            <a:ext cx="6170168" cy="4255763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11107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78F9B-46F3-4E85-B079-5AE1E1B45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Description 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cont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E84C6-CBAA-4B1E-AB7F-F569A4D72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" y="1014984"/>
            <a:ext cx="4826088" cy="51619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Commute Software</a:t>
            </a:r>
          </a:p>
          <a:p>
            <a:pPr lvl="1"/>
            <a:r>
              <a:rPr lang="en-US" dirty="0"/>
              <a:t>Automates commute program</a:t>
            </a:r>
          </a:p>
          <a:p>
            <a:pPr lvl="1"/>
            <a:r>
              <a:rPr lang="en-US" dirty="0"/>
              <a:t>Per-employee calendar</a:t>
            </a:r>
          </a:p>
          <a:p>
            <a:pPr lvl="1"/>
            <a:r>
              <a:rPr lang="en-US" dirty="0"/>
              <a:t>SB1339 commute benefits</a:t>
            </a:r>
          </a:p>
          <a:p>
            <a:pPr lvl="1"/>
            <a:r>
              <a:rPr lang="en-US" dirty="0"/>
              <a:t>Employer-wide dashboard</a:t>
            </a:r>
          </a:p>
          <a:p>
            <a:pPr marL="0" indent="0">
              <a:buNone/>
            </a:pPr>
            <a:r>
              <a:rPr lang="en-US" dirty="0"/>
              <a:t>50% mature</a:t>
            </a:r>
          </a:p>
          <a:p>
            <a:pPr lvl="1"/>
            <a:r>
              <a:rPr lang="en-US" dirty="0"/>
              <a:t>Scalable within 24 months</a:t>
            </a:r>
          </a:p>
          <a:p>
            <a:pPr lvl="1"/>
            <a:r>
              <a:rPr lang="en-US" dirty="0"/>
              <a:t>Automate mode detection.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D33552-2913-4819-829E-2D86487FA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7257" y="1408175"/>
            <a:ext cx="7072104" cy="53407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" name="Picture 2" descr="https://lh5.googleusercontent.com/qoaqGn23Xau5E8Nv4XYHC7Vhk44cdRq5N8qj1QYB1g_-SljMC5WbsFCcADf5nSST3f4TLcT6YmyJL2rSEhb10Hraf7lnXqP_4hK-fmMQdvAAyHmcnPO7Mo5l6Ld6ANKMIfHV_yjq">
            <a:extLst>
              <a:ext uri="{FF2B5EF4-FFF2-40B4-BE49-F238E27FC236}">
                <a16:creationId xmlns:a16="http://schemas.microsoft.com/office/drawing/2014/main" id="{FD3FB134-814E-483D-8BAE-2D49FA34F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70592" y="4680717"/>
            <a:ext cx="1858533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lh3.googleusercontent.com/h_b30Hnjuqgfmg025e_D49iKYlcX8d3fG9yFkEN6sP-gzTCC2bWHceuDR0y-luCgdh6lqs6e1lzEyR98HcpkiYmq5mX_snHOF9r6jvxNqtwlA8QYMNlQKjqAhHui64wn6rSNoYVy">
            <a:extLst>
              <a:ext uri="{FF2B5EF4-FFF2-40B4-BE49-F238E27FC236}">
                <a16:creationId xmlns:a16="http://schemas.microsoft.com/office/drawing/2014/main" id="{C058403D-2F9A-4A35-A214-BEB2C56C3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66375" y="5647334"/>
            <a:ext cx="2196409" cy="49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85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4C1BA-E24D-4E52-B1C3-F3C79FA30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278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VMT Reduction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Evidentiary Basis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2A3CE-D21D-4CA8-A840-F13EB84D1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75% to 50% SOV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Stanford U: similar to $3/day SOV feebate: 75 to 50%</a:t>
            </a:r>
          </a:p>
          <a:p>
            <a:r>
              <a:rPr lang="en-US" dirty="0"/>
              <a:t>Gates Foundation: $12/day SOV fee, $3/day non-SOV: 90 to 32%</a:t>
            </a:r>
          </a:p>
          <a:p>
            <a:r>
              <a:rPr lang="en-US" dirty="0"/>
              <a:t>Additional sources are listed. 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9F4DAEF3-D86A-434A-8F3C-D26547A838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25409" y="4791456"/>
            <a:ext cx="4983556" cy="17465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 descr="Image result for bay area traffic">
            <a:extLst>
              <a:ext uri="{FF2B5EF4-FFF2-40B4-BE49-F238E27FC236}">
                <a16:creationId xmlns:a16="http://schemas.microsoft.com/office/drawing/2014/main" id="{1F88A71C-65A5-4841-82EB-AD08CA18E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8296" y="144971"/>
            <a:ext cx="4267200" cy="30384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06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DBDA8-B472-4611-9D64-22ED7548A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093"/>
            <a:ext cx="10515600" cy="6602603"/>
          </a:xfrm>
        </p:spPr>
        <p:txBody>
          <a:bodyPr anchor="t"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Exchange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DBC06-FA18-47F7-ABD4-7667D4961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" y="1014984"/>
            <a:ext cx="7699248" cy="51619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FVC is zero net cost to employer</a:t>
            </a:r>
          </a:p>
          <a:p>
            <a:pPr marL="0" indent="0">
              <a:buNone/>
            </a:pPr>
            <a:r>
              <a:rPr lang="en-US" dirty="0"/>
              <a:t>At 50% SOV:</a:t>
            </a:r>
          </a:p>
          <a:p>
            <a:r>
              <a:rPr lang="en-US" dirty="0"/>
              <a:t>SOV fee: $3/day (paid by employee)</a:t>
            </a:r>
          </a:p>
          <a:p>
            <a:r>
              <a:rPr lang="en-US" dirty="0"/>
              <a:t>Non-SOV rebate: $2.55 (paid to employee)</a:t>
            </a:r>
          </a:p>
          <a:p>
            <a:r>
              <a:rPr lang="en-US" dirty="0"/>
              <a:t>Vendor receives 15% ($0.45 per SOV commute)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Development agreement: developer &amp; city</a:t>
            </a:r>
          </a:p>
          <a:p>
            <a:r>
              <a:rPr lang="en-US" dirty="0"/>
              <a:t>Restrictive lease: landowner &amp; tenant.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6D497B0-576A-46E7-A22D-9D1BFB85A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20246" y="399188"/>
            <a:ext cx="2539322" cy="588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12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C8A71-87EE-4611-AD29-2878D3EE6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Regional Scalability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8C18D-BC0A-4C6C-904D-65E091A58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Enabling state bill: simple majority</a:t>
            </a:r>
          </a:p>
          <a:p>
            <a:r>
              <a:rPr lang="en-US" dirty="0"/>
              <a:t>50% SOV ordinance: supermajority of residents (per Prop 26)</a:t>
            </a:r>
          </a:p>
          <a:p>
            <a:endParaRPr lang="en-US" dirty="0"/>
          </a:p>
          <a:p>
            <a:r>
              <a:rPr lang="en-US" dirty="0"/>
              <a:t>At scale, for 2.9M Bay Area commuters, reduces</a:t>
            </a:r>
          </a:p>
          <a:p>
            <a:pPr lvl="1"/>
            <a:r>
              <a:rPr lang="en-US" dirty="0"/>
              <a:t>1M car trips/day</a:t>
            </a:r>
          </a:p>
          <a:p>
            <a:pPr lvl="1"/>
            <a:r>
              <a:rPr lang="en-US" dirty="0"/>
              <a:t>1.3M tons/GHG/year</a:t>
            </a:r>
          </a:p>
          <a:p>
            <a:pPr lvl="1"/>
            <a:r>
              <a:rPr lang="en-US" dirty="0"/>
              <a:t>3.4B VMT/year.</a:t>
            </a:r>
          </a:p>
          <a:p>
            <a:r>
              <a:rPr lang="en-US" dirty="0"/>
              <a:t>“Negative cost” of -$558/ton reduced</a:t>
            </a:r>
          </a:p>
          <a:p>
            <a:r>
              <a:rPr lang="en-US" dirty="0"/>
              <a:t>Creates $670M/year new revenue for non-SOV modes </a:t>
            </a:r>
          </a:p>
          <a:p>
            <a:r>
              <a:rPr lang="en-US" dirty="0"/>
              <a:t>Frees 3,700 acres of surface parking. </a:t>
            </a:r>
          </a:p>
        </p:txBody>
      </p:sp>
      <p:pic>
        <p:nvPicPr>
          <p:cNvPr id="3074" name="Picture 2" descr="Image result for high cost of free parking shoup">
            <a:extLst>
              <a:ext uri="{FF2B5EF4-FFF2-40B4-BE49-F238E27FC236}">
                <a16:creationId xmlns:a16="http://schemas.microsoft.com/office/drawing/2014/main" id="{7C2A376A-ED3D-4F70-A2D3-719DC516C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72360" y="2780729"/>
            <a:ext cx="3171825" cy="47529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85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263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New office development agreement requiring 50% SOV  via zero-cost-to-employer carrot/stick policy called Fair Value Commuting (FVC)</vt:lpstr>
      <vt:lpstr>Description</vt:lpstr>
      <vt:lpstr>Description (cont)</vt:lpstr>
      <vt:lpstr>VMT Reduction    Evidentiary Basis</vt:lpstr>
      <vt:lpstr>Exchange       Entities</vt:lpstr>
      <vt:lpstr>Regional Scalability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Judy Walton</dc:creator>
  <cp:lastModifiedBy>Judy Walton</cp:lastModifiedBy>
  <cp:revision>11</cp:revision>
  <cp:lastPrinted>2018-06-12T18:52:06Z</cp:lastPrinted>
  <dcterms:created xsi:type="dcterms:W3CDTF">2018-06-11T20:37:05Z</dcterms:created>
  <dcterms:modified xsi:type="dcterms:W3CDTF">2018-06-29T15:21:35Z</dcterms:modified>
</cp:coreProperties>
</file>